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3"/>
  </p:notesMasterIdLst>
  <p:handoutMasterIdLst>
    <p:handoutMasterId r:id="rId64"/>
  </p:handoutMasterIdLst>
  <p:sldIdLst>
    <p:sldId id="668" r:id="rId6"/>
    <p:sldId id="1025" r:id="rId7"/>
    <p:sldId id="1067" r:id="rId8"/>
    <p:sldId id="1035" r:id="rId9"/>
    <p:sldId id="1037" r:id="rId10"/>
    <p:sldId id="1038" r:id="rId11"/>
    <p:sldId id="1039" r:id="rId12"/>
    <p:sldId id="1040" r:id="rId13"/>
    <p:sldId id="1041" r:id="rId14"/>
    <p:sldId id="1042" r:id="rId15"/>
    <p:sldId id="1043" r:id="rId16"/>
    <p:sldId id="998" r:id="rId17"/>
    <p:sldId id="1046" r:id="rId18"/>
    <p:sldId id="1047" r:id="rId19"/>
    <p:sldId id="1048" r:id="rId20"/>
    <p:sldId id="1049" r:id="rId21"/>
    <p:sldId id="1050" r:id="rId22"/>
    <p:sldId id="1051" r:id="rId23"/>
    <p:sldId id="1052" r:id="rId24"/>
    <p:sldId id="1053" r:id="rId25"/>
    <p:sldId id="1054" r:id="rId26"/>
    <p:sldId id="1055" r:id="rId27"/>
    <p:sldId id="1056" r:id="rId28"/>
    <p:sldId id="999" r:id="rId29"/>
    <p:sldId id="1058" r:id="rId30"/>
    <p:sldId id="1000" r:id="rId31"/>
    <p:sldId id="1059" r:id="rId32"/>
    <p:sldId id="1057" r:id="rId33"/>
    <p:sldId id="1001" r:id="rId34"/>
    <p:sldId id="1002" r:id="rId35"/>
    <p:sldId id="1003" r:id="rId36"/>
    <p:sldId id="1004" r:id="rId37"/>
    <p:sldId id="1060" r:id="rId38"/>
    <p:sldId id="1005" r:id="rId39"/>
    <p:sldId id="1006" r:id="rId40"/>
    <p:sldId id="1061" r:id="rId41"/>
    <p:sldId id="1062" r:id="rId42"/>
    <p:sldId id="1007" r:id="rId43"/>
    <p:sldId id="1008" r:id="rId44"/>
    <p:sldId id="1009" r:id="rId45"/>
    <p:sldId id="1011" r:id="rId46"/>
    <p:sldId id="1012" r:id="rId47"/>
    <p:sldId id="1013" r:id="rId48"/>
    <p:sldId id="1014" r:id="rId49"/>
    <p:sldId id="1015" r:id="rId50"/>
    <p:sldId id="1063" r:id="rId51"/>
    <p:sldId id="1016" r:id="rId52"/>
    <p:sldId id="1064" r:id="rId53"/>
    <p:sldId id="1065" r:id="rId54"/>
    <p:sldId id="1017" r:id="rId55"/>
    <p:sldId id="1066" r:id="rId56"/>
    <p:sldId id="1019" r:id="rId57"/>
    <p:sldId id="1020" r:id="rId58"/>
    <p:sldId id="1021" r:id="rId59"/>
    <p:sldId id="1022" r:id="rId60"/>
    <p:sldId id="1023" r:id="rId61"/>
    <p:sldId id="672" r:id="rId6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25"/>
            <p14:sldId id="1067"/>
            <p14:sldId id="1035"/>
            <p14:sldId id="1037"/>
            <p14:sldId id="1038"/>
            <p14:sldId id="1039"/>
            <p14:sldId id="1040"/>
            <p14:sldId id="1041"/>
            <p14:sldId id="1042"/>
            <p14:sldId id="1043"/>
            <p14:sldId id="998"/>
            <p14:sldId id="1046"/>
            <p14:sldId id="1047"/>
            <p14:sldId id="1048"/>
            <p14:sldId id="1049"/>
            <p14:sldId id="1050"/>
            <p14:sldId id="1051"/>
            <p14:sldId id="1052"/>
            <p14:sldId id="1053"/>
            <p14:sldId id="1054"/>
            <p14:sldId id="1055"/>
            <p14:sldId id="1056"/>
            <p14:sldId id="999"/>
            <p14:sldId id="1058"/>
            <p14:sldId id="1000"/>
            <p14:sldId id="1059"/>
            <p14:sldId id="1057"/>
            <p14:sldId id="1001"/>
            <p14:sldId id="1002"/>
            <p14:sldId id="1003"/>
            <p14:sldId id="1004"/>
            <p14:sldId id="1060"/>
            <p14:sldId id="1005"/>
            <p14:sldId id="1006"/>
            <p14:sldId id="1061"/>
            <p14:sldId id="1062"/>
            <p14:sldId id="1007"/>
            <p14:sldId id="1008"/>
            <p14:sldId id="1009"/>
            <p14:sldId id="1011"/>
            <p14:sldId id="1012"/>
            <p14:sldId id="1013"/>
            <p14:sldId id="1014"/>
            <p14:sldId id="1015"/>
            <p14:sldId id="1063"/>
            <p14:sldId id="1016"/>
            <p14:sldId id="1064"/>
            <p14:sldId id="1065"/>
            <p14:sldId id="1017"/>
            <p14:sldId id="1066"/>
            <p14:sldId id="1019"/>
            <p14:sldId id="1020"/>
            <p14:sldId id="1021"/>
            <p14:sldId id="1022"/>
            <p14:sldId id="102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2" autoAdjust="0"/>
    <p:restoredTop sz="70402" autoAdjust="0"/>
  </p:normalViewPr>
  <p:slideViewPr>
    <p:cSldViewPr snapToGrid="0">
      <p:cViewPr>
        <p:scale>
          <a:sx n="33" d="100"/>
          <a:sy n="33" d="100"/>
        </p:scale>
        <p:origin x="940" y="40"/>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use 'chef-client' to ask the Chef server for configuration details, such as recipes, templates, and file distributions. The chef-client then does as much of the configuration work as possible on the nodes themselves (and not on the Chef server). 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 comes in many different flavors. At the core</a:t>
            </a:r>
            <a:r>
              <a:rPr lang="en-US" baseline="0" dirty="0" smtClean="0"/>
              <a:t> we </a:t>
            </a:r>
            <a:r>
              <a:rPr lang="en-US" dirty="0" smtClean="0"/>
              <a:t>offer Chef Server as an open source project freely available for anyone to deploy.</a:t>
            </a:r>
          </a:p>
          <a:p>
            <a:endParaRPr lang="en-US" dirty="0" smtClean="0"/>
          </a:p>
          <a:p>
            <a:r>
              <a:rPr lang="en-US" dirty="0" smtClean="0"/>
              <a:t>We offer an on-premises Enterprise Chef Server that adds additional functionality and user features (namely the web user-interface).</a:t>
            </a:r>
          </a:p>
          <a:p>
            <a:endParaRPr lang="en-US" dirty="0" smtClean="0"/>
          </a:p>
          <a:p>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1" dirty="0" smtClean="0"/>
              <a:t>https://www.chef.io/chef/</a:t>
            </a:r>
            <a:r>
              <a:rPr lang="en-US" dirty="0" smtClean="0"/>
              <a:t> and sign up for a Hosted Chef Account. This setup requires a user name, email address,</a:t>
            </a:r>
            <a:r>
              <a:rPr lang="en-US" baseline="0" dirty="0" smtClean="0"/>
              <a:t> </a:t>
            </a:r>
            <a:r>
              <a:rPr lang="en-US" dirty="0" smtClean="0"/>
              <a:t>and a password. From there you will be prompted to create an organization.</a:t>
            </a:r>
          </a:p>
          <a:p>
            <a:r>
              <a:rPr lang="en-US" baseline="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file you need to download is your security key that allows you to talk with the Chef Server. This key is available through the manage.chef.io interface under Users information. This user key is used to sign all your requests to communicate with the Chef Server. Similar to how you logged into the Chef Server, this ensures you only accept requests from you.</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297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during the first day. You created two cookbooks--one to setup workstations with your tools. And a second cookbook that setup a web server that delivered a "Hello, world!" message with some pertinent information about your system.</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Later today you will be getting your first release of your launch page. To prepare for it and your eventual launch page, you need to prepare for some incoming traffic. So let's walk through what it would take to manage multiple systems.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Chef Server created your account it generated an initial public and private key. It stored the public key and threw the private key away. The problem is that you will need a copy of the private key. For your security,</a:t>
            </a:r>
            <a:r>
              <a:rPr lang="en-US" baseline="0" dirty="0" smtClean="0"/>
              <a:t> Chef does </a:t>
            </a:r>
            <a:r>
              <a:rPr lang="en-US" dirty="0" smtClean="0"/>
              <a:t>not maintain a copy of the private key--this is to ensure that you do not have a copy of a key that could grant access to your organization in the event that your systems were compromised.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you will need to reset the key currently defined for your user and generate a new one. When that happens Chef Server will maintain the public key, as it did before, but this time the website will return to you the private key.</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070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private key is usually kept along side the knife configuration file that you downloaded previously. So after you find it from within the site, download it and copy into the '.chef'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23874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 the Hosted Chef website,</a:t>
            </a:r>
            <a:r>
              <a:rPr lang="en-US" baseline="0" dirty="0" smtClean="0"/>
              <a:t> </a:t>
            </a:r>
            <a:r>
              <a:rPr lang="en-US" dirty="0" smtClean="0"/>
              <a:t>download the knife configuration file. This is a ruby file that contains the information about</a:t>
            </a:r>
            <a:r>
              <a:rPr lang="en-US" baseline="0" dirty="0" smtClean="0"/>
              <a:t> </a:t>
            </a:r>
            <a:r>
              <a:rPr lang="en-US" dirty="0" smtClean="0"/>
              <a:t>where the Chef Server is located.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038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downloading this file, you will need to place it in the chef repository that you previously downloaded. This knife configuration needs to be placed inside a special directory within that repository named '.chef'. That directory will need to be created and that knife.rb file copied into that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7143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those two files are in place, you are ready to verify your connection. You can do that by asking the Chef Server what are the current list of available clients able to access the system. That command is executed through knife,</a:t>
            </a:r>
            <a:r>
              <a:rPr lang="en-US" baseline="0" dirty="0" smtClean="0"/>
              <a:t> a command-line tool, from within the chef-repo. So navigate to the chef-repo.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However, in your case you are using your own personal keys. The important thing is that the result does not contain an error with the configuration or authenticating with the Chef Server. If it does then you need to ensure that you are:</a:t>
            </a:r>
          </a:p>
          <a:p>
            <a:endParaRPr lang="en-US" dirty="0" smtClean="0"/>
          </a:p>
          <a:p>
            <a:pPr marL="171450" indent="-171450">
              <a:buFont typeface="Arial" panose="020B0604020202020204" pitchFamily="34" charset="0"/>
              <a:buChar char="•"/>
            </a:pPr>
            <a:r>
              <a:rPr lang="en-US" dirty="0" smtClean="0"/>
              <a:t>Executing the command within the chef repository.</a:t>
            </a:r>
          </a:p>
          <a:p>
            <a:pPr marL="171450" indent="-171450">
              <a:buFont typeface="Arial" panose="020B0604020202020204" pitchFamily="34" charset="0"/>
              <a:buChar char="•"/>
            </a:pPr>
            <a:r>
              <a:rPr lang="en-US" dirty="0" smtClean="0"/>
              <a:t>Within the chef repository you have a .chef directory which contains the knife-dot-R-B file and user key</a:t>
            </a:r>
          </a:p>
          <a:p>
            <a:pPr marL="171450" indent="-171450">
              <a:buFont typeface="Arial" panose="020B0604020202020204" pitchFamily="34" charset="0"/>
              <a:buChar char="•"/>
            </a:pPr>
            <a:r>
              <a:rPr lang="en-US" dirty="0" smtClean="0"/>
              <a:t>Sure the command you executed is correctly typed.</a:t>
            </a:r>
          </a:p>
          <a:p>
            <a:pPr marL="171450" indent="-171450">
              <a:buFont typeface="Arial" panose="020B0604020202020204" pitchFamily="34" charset="0"/>
              <a:buChar char="•"/>
            </a:pPr>
            <a:r>
              <a:rPr lang="en-US" dirty="0" smtClean="0"/>
              <a:t>Connected to the internet (</a:t>
            </a:r>
            <a:r>
              <a:rPr lang="en-US" dirty="0" err="1" smtClean="0"/>
              <a:t>ssl</a:t>
            </a:r>
            <a:r>
              <a:rPr lang="en-US" dirty="0" smtClean="0"/>
              <a:t>)</a:t>
            </a:r>
          </a:p>
          <a:p>
            <a:pPr marL="171450" indent="-171450">
              <a:buFont typeface="Arial" panose="020B0604020202020204" pitchFamily="34" charset="0"/>
              <a:buChar char="•"/>
            </a:pPr>
            <a:r>
              <a:rPr lang="en-US" dirty="0" smtClean="0"/>
              <a:t>Not blocked by your own system's proxy servers or VPNs.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a:p>
            <a:r>
              <a:rPr lang="en-US" dirty="0" smtClean="0"/>
              <a:t>Instructor Note: Lead</a:t>
            </a:r>
            <a:r>
              <a:rPr lang="en-US" baseline="0" dirty="0" smtClean="0"/>
              <a:t> the participants through an exercise on which steps to take.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the command knife cookbook list 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a:t>
            </a:r>
            <a:r>
              <a:rPr lang="en-US" dirty="0" err="1" smtClean="0"/>
              <a:t>Berkshelf</a:t>
            </a:r>
            <a:r>
              <a:rPr lang="en-US" dirty="0" smtClean="0"/>
              <a:t>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a:t>
            </a:r>
            <a:r>
              <a:rPr lang="en-US" dirty="0" err="1" smtClean="0"/>
              <a:t>berkshelf</a:t>
            </a:r>
            <a:r>
              <a:rPr lang="en-US" dirty="0" smtClean="0"/>
              <a:t> provides called 'upload'. Run 'berks upload' 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'knife cookbook list'.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endParaRPr lang="en-US" dirty="0" smtClean="0"/>
          </a:p>
          <a:p>
            <a:r>
              <a:rPr lang="en-US" dirty="0" smtClean="0"/>
              <a:t>Instructor</a:t>
            </a:r>
            <a:r>
              <a:rPr lang="en-US" baseline="0" dirty="0" smtClean="0"/>
              <a:t> Note: </a:t>
            </a:r>
            <a:r>
              <a:rPr lang="en-US" dirty="0" smtClean="0"/>
              <a:t> Wait to allow the participants to provide</a:t>
            </a:r>
            <a:r>
              <a:rPr lang="en-US" baseline="0" dirty="0" smtClean="0"/>
              <a:t> a </a:t>
            </a:r>
            <a:r>
              <a:rPr lang="en-US" dirty="0" smtClean="0"/>
              <a:t>rough estimate.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will not be using this cookbook today to manage your workstation or any instances, as an Exercise, I want you to upload the remaining cookbooks within the cookbook directory. After you have done that verify that the cookbooks have been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a:t>
            </a:r>
            <a:r>
              <a:rPr lang="en-US" dirty="0" err="1" smtClean="0"/>
              <a:t>Berkshelf</a:t>
            </a:r>
            <a:r>
              <a:rPr lang="en-US" dirty="0" smtClean="0"/>
              <a:t>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Left off 9/8. 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node can only join one organization. To be a node means that it has chef installed, has configuration files in place, and when you run the chef-client application with no parameters it will successfully contact the Chef Server and ask it for the run list that it should apply and the cookbooks required to execute that run list.</a:t>
            </a:r>
            <a:endParaRPr lang="en-US" dirty="0" smtClean="0"/>
          </a:p>
          <a:p>
            <a:endParaRPr lang="en-US" dirty="0" smtClean="0"/>
          </a:p>
          <a:p>
            <a:r>
              <a:rPr lang="en-US" dirty="0" smtClean="0"/>
              <a:t>When a node is part of the organization you manage that information on the Chef Server as well. Managing that information there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within your chef repository I want you to bootstrap an instance to add it as a node within your organization.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verify that you have no existing nodes within your organization. you can use the "knife node dash-dash-help"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run "knife node list" and see that you have no nodes currently registered with your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you provide a one-line curl install for the Chef Development Kit (ChefDK).</a:t>
            </a:r>
          </a:p>
          <a:p>
            <a:endParaRPr lang="en-US" dirty="0" smtClean="0"/>
          </a:p>
          <a:p>
            <a:r>
              <a:rPr lang="en-US" dirty="0" smtClean="0"/>
              <a:t>You could use </a:t>
            </a:r>
            <a:r>
              <a:rPr lang="en-US" dirty="0" err="1" smtClean="0"/>
              <a:t>git</a:t>
            </a:r>
            <a:r>
              <a:rPr lang="en-US" dirty="0" smtClean="0"/>
              <a:t> to clone the repository from a common </a:t>
            </a:r>
            <a:r>
              <a:rPr lang="en-US" dirty="0" err="1" smtClean="0"/>
              <a:t>git</a:t>
            </a:r>
            <a:r>
              <a:rPr lang="en-US" dirty="0" smtClean="0"/>
              <a:t> repository--archiving the cookbook and then using SCP to copy over the contents--perhaps mounting a file share.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you use the user name with the dash-X flag and the password dash-capital-P flag. you include the dash-dash-sudo flag because you are installing software and writing configuration to directories traditionally owned by the root user. </a:t>
            </a:r>
          </a:p>
          <a:p>
            <a:endParaRPr lang="en-US" dirty="0" smtClean="0"/>
          </a:p>
          <a:p>
            <a:r>
              <a:rPr lang="en-US" dirty="0" smtClean="0"/>
              <a:t>you can name the node with the dash-capital-N flag. This is optional but makes it easier for us to communicate. When I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is done you can see that your organization knows about the new node by again running the command "knife node list". you see now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show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node1</a:t>
            </a:r>
            <a:r>
              <a:rPr lang="en-US" baseline="0" dirty="0" smtClean="0"/>
              <a:t> does not have a list of recipes that it applies the system by default. you can send a message to the Chef Server to tells node1 the next time it runs 'chef-client' to apply a specific run-list.</a:t>
            </a:r>
          </a:p>
          <a:p>
            <a:endParaRPr lang="en-US" baseline="0" dirty="0" smtClean="0"/>
          </a:p>
          <a:p>
            <a:r>
              <a:rPr lang="en-US" baseline="0" dirty="0" smtClean="0"/>
              <a:t>you can do that through the 'knife node run_list add' command. Here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1" dirty="0" smtClean="0"/>
              <a:t>managing user web traffic</a:t>
            </a:r>
            <a:r>
              <a:rPr lang="en-US" dirty="0" smtClean="0"/>
              <a:t>.</a:t>
            </a:r>
          </a:p>
          <a:p>
            <a:endParaRPr lang="en-US" dirty="0" smtClean="0"/>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for us to receive incoming requests and forward those requests to other nodes. A proxy server allows for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left side is setting up a new web server that is like the one the they created yesterday.</a:t>
            </a:r>
          </a:p>
          <a:p>
            <a:endParaRPr lang="en-US" dirty="0" smtClean="0"/>
          </a:p>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the system, and a run list of the recipes to apply to the system.</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30698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77420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62478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2909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27950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02893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21912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7045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282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5718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8277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chef/"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401" y="5748562"/>
            <a:ext cx="1377400"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0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dirty="0" smtClean="0"/>
              <a:t>Open Source</a:t>
            </a:r>
          </a:p>
          <a:p>
            <a:pPr marL="309025"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On Premise</a:t>
            </a:r>
          </a:p>
          <a:p>
            <a:pPr marL="309025" lvl="1" algn="ctr"/>
            <a:r>
              <a:rPr lang="en-US" dirty="0" smtClean="0"/>
              <a:t> </a:t>
            </a:r>
            <a:r>
              <a:rPr lang="en-US" b="1" dirty="0" smtClean="0"/>
              <a:t>Enterprise Chef Server </a:t>
            </a:r>
            <a:r>
              <a:rPr lang="en-US" dirty="0" smtClean="0"/>
              <a:t>(Enterprise Support)</a:t>
            </a:r>
            <a:endParaRPr lang="en-US" dirty="0" smtClean="0"/>
          </a:p>
        </p:txBody>
      </p:sp>
      <p:sp>
        <p:nvSpPr>
          <p:cNvPr id="28" name="Text Placeholder 4"/>
          <p:cNvSpPr txBox="1">
            <a:spLocks/>
          </p:cNvSpPr>
          <p:nvPr/>
        </p:nvSpPr>
        <p:spPr bwMode="white">
          <a:xfrm>
            <a:off x="10000621" y="1805064"/>
            <a:ext cx="4941071"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Multi-tenant</a:t>
            </a:r>
          </a:p>
          <a:p>
            <a:pPr marL="309025" lvl="1" algn="ctr"/>
            <a:r>
              <a:rPr lang="en-US" b="1" dirty="0" smtClean="0"/>
              <a:t>Hosted Chef Server</a:t>
            </a:r>
            <a:endParaRPr lang="en-US" b="1" dirty="0" smtClean="0"/>
          </a:p>
        </p:txBody>
      </p:sp>
    </p:spTree>
    <p:extLst>
      <p:ext uri="{BB962C8B-B14F-4D97-AF65-F5344CB8AC3E}">
        <p14:creationId xmlns:p14="http://schemas.microsoft.com/office/powerpoint/2010/main" val="232673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a:t>
            </a:r>
            <a:r>
              <a:rPr lang="en-US" dirty="0" smtClean="0"/>
              <a:t>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992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a:hlinkClick r:id="rId3" tooltip="https://www.chef.io/chef/"/>
              </a:rPr>
              <a:t>https://www.chef.io/chef</a:t>
            </a:r>
            <a:r>
              <a:rPr lang="en-US" sz="2667" dirty="0">
                <a:hlinkClick r:id="rId3" tooltip="https://www.chef.io/chef/"/>
              </a:rPr>
              <a:t>/</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a:t>.</a:t>
            </a:r>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3630427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3333767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1648922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249259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a:t>
            </a:r>
            <a:r>
              <a:rPr lang="en-US" sz="2667" b="1" dirty="0"/>
              <a:t>Organization</a:t>
            </a:r>
            <a:r>
              <a:rPr lang="en-US" sz="2667" dirty="0"/>
              <a:t>.</a:t>
            </a: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1177550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the </a:t>
            </a:r>
            <a:r>
              <a:rPr lang="en-US" sz="2667" b="1" dirty="0"/>
              <a:t>Organizations</a:t>
            </a:r>
            <a:r>
              <a:rPr lang="en-US" sz="2667" dirty="0"/>
              <a:t> link to see </a:t>
            </a:r>
            <a:r>
              <a:rPr lang="en-US" sz="2667" dirty="0" smtClean="0"/>
              <a:t>your new </a:t>
            </a:r>
            <a:r>
              <a:rPr lang="en-US" sz="2667" dirty="0"/>
              <a:t>organization.</a:t>
            </a:r>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128001" y="1213457"/>
            <a:ext cx="6711372" cy="3737236"/>
          </a:xfrm>
          <a:prstGeom prst="rect">
            <a:avLst/>
          </a:prstGeom>
          <a:ln>
            <a:solidFill>
              <a:schemeClr val="accent1"/>
            </a:solidFill>
          </a:ln>
        </p:spPr>
      </p:pic>
      <p:cxnSp>
        <p:nvCxnSpPr>
          <p:cNvPr id="10" name="Straight Arrow Connector 9"/>
          <p:cNvCxnSpPr/>
          <p:nvPr/>
        </p:nvCxnSpPr>
        <p:spPr>
          <a:xfrm flipV="1">
            <a:off x="6808520" y="1884219"/>
            <a:ext cx="1773381" cy="1219200"/>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9" name="Group 8"/>
          <p:cNvGrpSpPr/>
          <p:nvPr/>
        </p:nvGrpSpPr>
        <p:grpSpPr>
          <a:xfrm>
            <a:off x="8128000" y="5173097"/>
            <a:ext cx="8003293" cy="2915743"/>
            <a:chOff x="8128000" y="5367647"/>
            <a:chExt cx="8003293" cy="2915743"/>
          </a:xfrm>
        </p:grpSpPr>
        <p:pic>
          <p:nvPicPr>
            <p:cNvPr id="8" name="Picture 7"/>
            <p:cNvPicPr>
              <a:picLocks noChangeAspect="1"/>
            </p:cNvPicPr>
            <p:nvPr/>
          </p:nvPicPr>
          <p:blipFill>
            <a:blip r:embed="rId4"/>
            <a:stretch>
              <a:fillRect/>
            </a:stretch>
          </p:blipFill>
          <p:spPr>
            <a:xfrm>
              <a:off x="8128000" y="5367647"/>
              <a:ext cx="8003293" cy="2915743"/>
            </a:xfrm>
            <a:prstGeom prst="rect">
              <a:avLst/>
            </a:prstGeom>
            <a:ln>
              <a:solidFill>
                <a:schemeClr val="accent1"/>
              </a:solidFill>
            </a:ln>
          </p:spPr>
        </p:pic>
        <p:sp>
          <p:nvSpPr>
            <p:cNvPr id="11" name="Oval 10"/>
            <p:cNvSpPr/>
            <p:nvPr/>
          </p:nvSpPr>
          <p:spPr bwMode="auto">
            <a:xfrm>
              <a:off x="10181113" y="6175171"/>
              <a:ext cx="1947553" cy="1108363"/>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05001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a:t>Click the </a:t>
            </a:r>
            <a:r>
              <a:rPr lang="en-US" sz="2667" b="1" dirty="0"/>
              <a:t>Users </a:t>
            </a:r>
            <a:r>
              <a:rPr lang="en-US" sz="2667" dirty="0"/>
              <a:t>link in the left column and then click </a:t>
            </a:r>
            <a:r>
              <a:rPr lang="en-US" sz="2667" dirty="0" smtClean="0"/>
              <a:t>your Organization </a:t>
            </a:r>
            <a:r>
              <a:rPr lang="en-US" sz="2667" dirty="0"/>
              <a:t>User Name to highlight it.</a:t>
            </a: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03013" y="1128214"/>
            <a:ext cx="6941787" cy="4014115"/>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8603013" y="5275590"/>
            <a:ext cx="6941787" cy="2850035"/>
          </a:xfrm>
          <a:prstGeom prst="rect">
            <a:avLst/>
          </a:prstGeom>
          <a:ln>
            <a:solidFill>
              <a:schemeClr val="accent1"/>
            </a:solidFill>
          </a:ln>
        </p:spPr>
      </p:pic>
    </p:spTree>
    <p:extLst>
      <p:ext uri="{BB962C8B-B14F-4D97-AF65-F5344CB8AC3E}">
        <p14:creationId xmlns:p14="http://schemas.microsoft.com/office/powerpoint/2010/main" val="103696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Connect </a:t>
            </a:r>
            <a:r>
              <a:rPr lang="en-US" dirty="0" smtClean="0"/>
              <a:t>your local </a:t>
            </a:r>
            <a:r>
              <a:rPr lang="en-US" dirty="0"/>
              <a:t>workstation (laptop) to a Chef </a:t>
            </a:r>
            <a:r>
              <a:rPr lang="en-US" dirty="0" smtClean="0"/>
              <a:t>Server</a:t>
            </a:r>
          </a:p>
          <a:p>
            <a:pPr marL="918610" lvl="1" indent="-609585">
              <a:buFont typeface="Wingdings" panose="05000000000000000000" pitchFamily="2" charset="2"/>
              <a:buChar char="Ø"/>
            </a:pPr>
            <a:r>
              <a:rPr lang="en-US" dirty="0" smtClean="0"/>
              <a:t>Use </a:t>
            </a:r>
            <a:r>
              <a:rPr lang="en-US" dirty="0"/>
              <a:t>the knife </a:t>
            </a:r>
            <a:r>
              <a:rPr lang="en-US" dirty="0" smtClean="0"/>
              <a:t>command to upload </a:t>
            </a:r>
            <a:r>
              <a:rPr lang="en-US" dirty="0"/>
              <a:t>cookbooks to a Chef </a:t>
            </a:r>
            <a:r>
              <a:rPr lang="en-US" dirty="0" smtClean="0"/>
              <a:t>Server</a:t>
            </a:r>
          </a:p>
          <a:p>
            <a:pPr marL="918610" lvl="1" indent="-609585">
              <a:buFont typeface="Wingdings" panose="05000000000000000000" pitchFamily="2" charset="2"/>
              <a:buChar char="Ø"/>
            </a:pPr>
            <a:r>
              <a:rPr lang="en-US" dirty="0" smtClean="0"/>
              <a:t>Bootstrap </a:t>
            </a:r>
            <a:r>
              <a:rPr lang="en-US" dirty="0"/>
              <a:t>a </a:t>
            </a:r>
            <a:r>
              <a:rPr lang="en-US" dirty="0" smtClean="0"/>
              <a:t>node</a:t>
            </a:r>
          </a:p>
          <a:p>
            <a:pPr marL="918610" lvl="1" indent="-609585">
              <a:buFont typeface="Wingdings" panose="05000000000000000000" pitchFamily="2" charset="2"/>
              <a:buChar char="Ø"/>
            </a:pPr>
            <a:r>
              <a:rPr lang="en-US" dirty="0" smtClean="0"/>
              <a:t>Manage </a:t>
            </a:r>
            <a:r>
              <a:rPr lang="en-US" dirty="0"/>
              <a:t>a node via a Chef Server.</a:t>
            </a: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612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9"/>
            </a:pPr>
            <a:r>
              <a:rPr lang="en-US" sz="2667" dirty="0"/>
              <a:t>Click the </a:t>
            </a:r>
            <a:r>
              <a:rPr lang="en-US" sz="2667" b="1" dirty="0"/>
              <a:t>Reset Key </a:t>
            </a:r>
            <a:r>
              <a:rPr lang="en-US" sz="2667" dirty="0"/>
              <a:t>link to reset </a:t>
            </a:r>
            <a:r>
              <a:rPr lang="en-US" sz="2667" dirty="0" smtClean="0"/>
              <a:t>your user </a:t>
            </a:r>
            <a:r>
              <a:rPr lang="en-US" sz="2667" dirty="0"/>
              <a:t>key.</a:t>
            </a:r>
          </a:p>
          <a:p>
            <a:pPr marL="609585" indent="-609585">
              <a:buFont typeface="+mj-lt"/>
              <a:buAutoNum type="arabicPeriod" startAt="9"/>
            </a:pPr>
            <a:r>
              <a:rPr lang="en-US" sz="2667" dirty="0"/>
              <a:t>On the resulting window, click the </a:t>
            </a:r>
            <a:r>
              <a:rPr lang="en-US" sz="2667" b="1" dirty="0"/>
              <a:t>Reset Key</a:t>
            </a:r>
            <a:r>
              <a:rPr lang="en-US" sz="2667" dirty="0"/>
              <a:t> button.</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87460" y="1565893"/>
            <a:ext cx="7403360" cy="332674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687460" y="5225177"/>
            <a:ext cx="7518400" cy="2794000"/>
          </a:xfrm>
          <a:prstGeom prst="rect">
            <a:avLst/>
          </a:prstGeom>
          <a:ln>
            <a:solidFill>
              <a:schemeClr val="accent1"/>
            </a:solidFill>
          </a:ln>
        </p:spPr>
      </p:pic>
    </p:spTree>
    <p:extLst>
      <p:ext uri="{BB962C8B-B14F-4D97-AF65-F5344CB8AC3E}">
        <p14:creationId xmlns:p14="http://schemas.microsoft.com/office/powerpoint/2010/main" val="889174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21</a:t>
            </a:fld>
            <a:endParaRPr lang="en-US" dirty="0"/>
          </a:p>
        </p:txBody>
      </p:sp>
      <p:sp>
        <p:nvSpPr>
          <p:cNvPr id="5" name="Text Placeholder 2"/>
          <p:cNvSpPr txBox="1">
            <a:spLocks/>
          </p:cNvSpPr>
          <p:nvPr/>
        </p:nvSpPr>
        <p:spPr bwMode="white">
          <a:xfrm>
            <a:off x="609600" y="1272989"/>
            <a:ext cx="7687293"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1"/>
            </a:pPr>
            <a:r>
              <a:rPr lang="en-US" sz="2667" dirty="0"/>
              <a:t>From the resulting Reset Key window, click the </a:t>
            </a:r>
            <a:r>
              <a:rPr lang="en-US" sz="2667" b="1" dirty="0"/>
              <a:t>Download</a:t>
            </a:r>
            <a:r>
              <a:rPr lang="en-US" sz="2667" dirty="0"/>
              <a:t> button.</a:t>
            </a:r>
          </a:p>
          <a:p>
            <a:pPr marL="609585" indent="-609585">
              <a:buFont typeface="+mj-lt"/>
              <a:buAutoNum type="arabicPeriod" startAt="11"/>
            </a:pPr>
            <a:r>
              <a:rPr lang="en-US" sz="2667" dirty="0"/>
              <a:t>After downloading, copy the new key to </a:t>
            </a:r>
            <a:r>
              <a:rPr lang="en-US" sz="2667" dirty="0" smtClean="0"/>
              <a:t>your local </a:t>
            </a:r>
            <a:r>
              <a:rPr lang="en-US" sz="2667" b="1" dirty="0"/>
              <a:t>chef-repo &gt; .</a:t>
            </a:r>
            <a:r>
              <a:rPr lang="en-US" sz="2667" b="1" dirty="0"/>
              <a:t>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910536" y="1156259"/>
            <a:ext cx="7044623" cy="6925021"/>
          </a:xfrm>
          <a:prstGeom prst="rect">
            <a:avLst/>
          </a:prstGeom>
          <a:ln>
            <a:solidFill>
              <a:schemeClr val="accent1"/>
            </a:solidFill>
          </a:ln>
        </p:spPr>
      </p:pic>
    </p:spTree>
    <p:extLst>
      <p:ext uri="{BB962C8B-B14F-4D97-AF65-F5344CB8AC3E}">
        <p14:creationId xmlns:p14="http://schemas.microsoft.com/office/powerpoint/2010/main" val="1257676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22</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3"/>
            </a:pPr>
            <a:r>
              <a:rPr lang="en-US" sz="2667" dirty="0"/>
              <a:t>From the remaining window, click </a:t>
            </a:r>
            <a:br>
              <a:rPr lang="en-US" sz="2667" dirty="0"/>
            </a:br>
            <a:r>
              <a:rPr lang="en-US" sz="2667" b="1" dirty="0"/>
              <a:t>Organizations </a:t>
            </a:r>
            <a:r>
              <a:rPr lang="en-US" sz="2667" dirty="0"/>
              <a:t>in the left margin.</a:t>
            </a:r>
          </a:p>
          <a:p>
            <a:pPr marL="609585" indent="-609585">
              <a:buFont typeface="+mj-lt"/>
              <a:buAutoNum type="arabicPeriod" startAt="13"/>
            </a:pPr>
            <a:r>
              <a:rPr lang="en-US" sz="2667" dirty="0"/>
              <a:t>Click </a:t>
            </a:r>
            <a:r>
              <a:rPr lang="en-US" sz="2667" dirty="0" smtClean="0"/>
              <a:t>your Organization </a:t>
            </a:r>
            <a:r>
              <a:rPr lang="en-US" sz="2667" dirty="0"/>
              <a:t>name to highlight it.</a:t>
            </a: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28001" y="1575428"/>
            <a:ext cx="7632700" cy="3048000"/>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8128001" y="4919700"/>
            <a:ext cx="7658100" cy="2946400"/>
          </a:xfrm>
          <a:prstGeom prst="rect">
            <a:avLst/>
          </a:prstGeom>
          <a:ln>
            <a:solidFill>
              <a:schemeClr val="accent1"/>
            </a:solidFill>
          </a:ln>
        </p:spPr>
      </p:pic>
    </p:spTree>
    <p:extLst>
      <p:ext uri="{BB962C8B-B14F-4D97-AF65-F5344CB8AC3E}">
        <p14:creationId xmlns:p14="http://schemas.microsoft.com/office/powerpoint/2010/main" val="1005697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a:t>
            </a:r>
            <a:r>
              <a:rPr lang="en-US" dirty="0" smtClean="0"/>
              <a:t>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23</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5"/>
            </a:pPr>
            <a:r>
              <a:rPr lang="en-US" sz="2667" dirty="0"/>
              <a:t>Click the </a:t>
            </a:r>
            <a:r>
              <a:rPr lang="en-US" sz="2667" b="1" dirty="0"/>
              <a:t>Generate Knife </a:t>
            </a:r>
            <a:r>
              <a:rPr lang="en-US" sz="2667" b="1" dirty="0" err="1"/>
              <a:t>Config</a:t>
            </a:r>
            <a:r>
              <a:rPr lang="en-US" sz="2667" dirty="0"/>
              <a:t> </a:t>
            </a:r>
            <a:r>
              <a:rPr lang="en-US" sz="2667" dirty="0"/>
              <a:t>link in the left margin and save the knife file.</a:t>
            </a:r>
          </a:p>
          <a:p>
            <a:pPr marL="609585" indent="-609585">
              <a:buFont typeface="+mj-lt"/>
              <a:buAutoNum type="arabicPeriod" startAt="15"/>
            </a:pPr>
            <a:r>
              <a:rPr lang="en-US" sz="2667" dirty="0"/>
              <a:t>After downloading the knife file, copy it to </a:t>
            </a:r>
            <a:r>
              <a:rPr lang="en-US" sz="2667" dirty="0" smtClean="0"/>
              <a:t>your local </a:t>
            </a:r>
            <a:r>
              <a:rPr lang="en-US" sz="2667" b="1" dirty="0"/>
              <a:t>chef-repo &gt; .</a:t>
            </a:r>
            <a:r>
              <a:rPr lang="en-US" sz="2667" b="1" dirty="0"/>
              <a:t>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821880" y="2246886"/>
            <a:ext cx="8248650" cy="3638550"/>
          </a:xfrm>
          <a:prstGeom prst="rect">
            <a:avLst/>
          </a:prstGeom>
        </p:spPr>
      </p:pic>
    </p:spTree>
    <p:extLst>
      <p:ext uri="{BB962C8B-B14F-4D97-AF65-F5344CB8AC3E}">
        <p14:creationId xmlns:p14="http://schemas.microsoft.com/office/powerpoint/2010/main" val="2390502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456438"/>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048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55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endParaRPr lang="en-US" dirty="0"/>
          </a:p>
        </p:txBody>
      </p:sp>
      <p:sp>
        <p:nvSpPr>
          <p:cNvPr id="4" name="Text Placeholder 3"/>
          <p:cNvSpPr>
            <a:spLocks noGrp="1"/>
          </p:cNvSpPr>
          <p:nvPr>
            <p:ph type="body" sz="quarter" idx="11"/>
          </p:nvPr>
        </p:nvSpPr>
        <p:spPr/>
        <p:txBody>
          <a:bodyPr/>
          <a:lstStyle/>
          <a:p>
            <a:r>
              <a:rPr lang="en-US" dirty="0" smtClean="0"/>
              <a:t>$ knife </a:t>
            </a:r>
            <a:r>
              <a:rPr lang="en-US" dirty="0" smtClean="0"/>
              <a:t>--help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852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endParaRPr lang="en-US" dirty="0"/>
          </a:p>
        </p:txBody>
      </p:sp>
      <p:sp>
        <p:nvSpPr>
          <p:cNvPr id="3" name="Title 2"/>
          <p:cNvSpPr>
            <a:spLocks noGrp="1"/>
          </p:cNvSpPr>
          <p:nvPr>
            <p:ph type="title"/>
          </p:nvPr>
        </p:nvSpPr>
        <p:spPr/>
        <p:txBody>
          <a:bodyPr/>
          <a:lstStyle/>
          <a:p>
            <a:r>
              <a:rPr lang="en-US" dirty="0"/>
              <a:t>GE: knife client --help</a:t>
            </a:r>
            <a:endParaRPr lang="en-US" dirty="0"/>
          </a:p>
        </p:txBody>
      </p:sp>
      <p:sp>
        <p:nvSpPr>
          <p:cNvPr id="4" name="Text Placeholder 3"/>
          <p:cNvSpPr>
            <a:spLocks noGrp="1"/>
          </p:cNvSpPr>
          <p:nvPr>
            <p:ph type="body" sz="quarter" idx="11"/>
          </p:nvPr>
        </p:nvSpPr>
        <p:spPr/>
        <p:txBody>
          <a:bodyPr/>
          <a:lstStyle/>
          <a:p>
            <a:r>
              <a:rPr lang="en-US" dirty="0" smtClean="0"/>
              <a:t>$ knife </a:t>
            </a:r>
            <a:r>
              <a:rPr lang="en-US" dirty="0" smtClean="0"/>
              <a:t>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58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092243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047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More Web </a:t>
            </a:r>
            <a:r>
              <a:rPr lang="en-US" dirty="0" smtClean="0"/>
              <a:t>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7354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9769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0.1.0</a:t>
            </a:r>
            <a:endParaRPr lang="en-US" dirty="0"/>
          </a:p>
        </p:txBody>
      </p:sp>
      <p:sp>
        <p:nvSpPr>
          <p:cNvPr id="3" name="Title 2"/>
          <p:cNvSpPr>
            <a:spLocks noGrp="1"/>
          </p:cNvSpPr>
          <p:nvPr>
            <p:ph type="title"/>
          </p:nvPr>
        </p:nvSpPr>
        <p:spPr/>
        <p:txBody>
          <a:bodyPr/>
          <a:lstStyle/>
          <a:p>
            <a:r>
              <a:rPr lang="en-US" dirty="0"/>
              <a:t>GE: knife cookbook list</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1798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6372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669213" y="8518867"/>
            <a:ext cx="8917577" cy="524133"/>
          </a:xfrm>
        </p:spPr>
        <p:txBody>
          <a:bodyPr>
            <a:normAutofit fontScale="92500" lnSpcReduction="20000"/>
          </a:bodyPr>
          <a:lstStyle/>
          <a:p>
            <a:r>
              <a:rPr lang="en-US" dirty="0" smtClean="0"/>
              <a:t>berkshelf.com</a:t>
            </a:r>
            <a:endParaRPr lang="en-US" dirty="0"/>
          </a:p>
        </p:txBody>
      </p:sp>
    </p:spTree>
    <p:extLst>
      <p:ext uri="{BB962C8B-B14F-4D97-AF65-F5344CB8AC3E}">
        <p14:creationId xmlns:p14="http://schemas.microsoft.com/office/powerpoint/2010/main" val="487308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57137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3599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979783"/>
          </a:xfrm>
        </p:spPr>
        <p:txBody>
          <a:bodyPr/>
          <a:lstStyle/>
          <a:p>
            <a:r>
              <a:rPr lang="en-US" dirty="0" smtClean="0"/>
              <a:t>TBD: Show all the files within the apache directory (one of those files should be a </a:t>
            </a:r>
            <a:r>
              <a:rPr lang="en-US" dirty="0" err="1" smtClean="0"/>
              <a:t>Berksfile.lock</a:t>
            </a:r>
            <a:r>
              <a:rPr lang="en-US" dirty="0" smtClean="0"/>
              <a:t>)</a:t>
            </a:r>
            <a:endParaRPr lang="en-US"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ls -al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84618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smtClean="0"/>
              <a:t>TBD: Show the contents of the </a:t>
            </a:r>
            <a:r>
              <a:rPr lang="en-US" dirty="0" err="1" smtClean="0"/>
              <a:t>Berksfile.lock</a:t>
            </a:r>
            <a:endParaRPr lang="en-US" dirty="0"/>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027107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Uploaded apache (0.2.1) to: 'https://api.opscode.com:443/organizations/vogue'</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054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a:t>
            </a:r>
            <a:r>
              <a:rPr lang="en-US" dirty="0" smtClean="0"/>
              <a:t>your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649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335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a:t>
            </a:r>
            <a:r>
              <a:rPr lang="en-US" dirty="0" smtClean="0"/>
              <a:t>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a:t>
            </a:r>
            <a:r>
              <a:rPr lang="en-US" dirty="0" smtClean="0"/>
              <a:t>your remaining </a:t>
            </a:r>
            <a:r>
              <a:rPr lang="en-US" dirty="0" smtClean="0"/>
              <a:t>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are all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2196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endParaRPr lang="en-US" dirty="0" smtClean="0"/>
          </a:p>
          <a:p>
            <a:r>
              <a:rPr lang="en-US" dirty="0" smtClean="0"/>
              <a:t>$ </a:t>
            </a:r>
            <a:r>
              <a:rPr lang="en-US" dirty="0" smtClean="0"/>
              <a:t>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777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8257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'https://api.opscode.com:443/organizations/vogue'</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153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8160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546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smtClean="0"/>
              <a:t>add pic?</a:t>
            </a:r>
            <a:endParaRPr lang="en-US" dirty="0"/>
          </a:p>
        </p:txBody>
      </p:sp>
    </p:spTree>
    <p:extLst>
      <p:ext uri="{BB962C8B-B14F-4D97-AF65-F5344CB8AC3E}">
        <p14:creationId xmlns:p14="http://schemas.microsoft.com/office/powerpoint/2010/main" val="520118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a:t>
            </a:r>
            <a:r>
              <a:rPr lang="en-US" smtClean="0"/>
              <a:t>-repo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9289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TBD output</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smtClean="0"/>
              <a:t>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467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TBD output</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smtClean="0"/>
              <a:t>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35729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551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TBD: show output</a:t>
            </a:r>
            <a:endParaRPr lang="en-US" dirty="0"/>
          </a:p>
        </p:txBody>
      </p:sp>
      <p:sp>
        <p:nvSpPr>
          <p:cNvPr id="3" name="Title 2"/>
          <p:cNvSpPr>
            <a:spLocks noGrp="1"/>
          </p:cNvSpPr>
          <p:nvPr>
            <p:ph type="title"/>
          </p:nvPr>
        </p:nvSpPr>
        <p:spPr/>
        <p:txBody>
          <a:bodyPr/>
          <a:lstStyle/>
          <a:p>
            <a:r>
              <a:rPr lang="en-US" dirty="0" smtClean="0"/>
              <a:t>  concept?</a:t>
            </a:r>
            <a:endParaRPr lang="en-US" dirty="0"/>
          </a:p>
        </p:txBody>
      </p:sp>
      <p:sp>
        <p:nvSpPr>
          <p:cNvPr id="4" name="Text Placeholder 3"/>
          <p:cNvSpPr>
            <a:spLocks noGrp="1"/>
          </p:cNvSpPr>
          <p:nvPr>
            <p:ph type="body" sz="quarter" idx="11"/>
          </p:nvPr>
        </p:nvSpPr>
        <p:spPr/>
        <p:txBody>
          <a:bodyPr/>
          <a:lstStyle/>
          <a:p>
            <a:r>
              <a:rPr lang="en-US" dirty="0" smtClean="0"/>
              <a:t>$ knife bootstrap </a:t>
            </a:r>
            <a:r>
              <a:rPr lang="en-US" dirty="0" smtClean="0"/>
              <a:t>--help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62595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Connecting </a:t>
            </a:r>
            <a:r>
              <a:rPr lang="en-US"/>
              <a:t>to </a:t>
            </a:r>
            <a:r>
              <a:rPr lang="en-US" smtClean="0"/>
              <a:t>ec2-204-236-155-223.us-west-1.compute.amazonaws.com</a:t>
            </a:r>
            <a:endParaRPr lang="en-US" dirty="0"/>
          </a:p>
          <a:p>
            <a:r>
              <a:rPr lang="en-US" smtClean="0"/>
              <a:t>ec2-204-236-155-223.us-west-1.compute.amazonaws.com </a:t>
            </a:r>
            <a:r>
              <a:rPr lang="en-US" dirty="0"/>
              <a:t>Starting first Chef Client run...</a:t>
            </a:r>
          </a:p>
          <a:p>
            <a:r>
              <a:rPr lang="en-US" smtClean="0"/>
              <a:t>ec2-204-236-155-223.us-west-1.compute.amazonaws.com </a:t>
            </a:r>
            <a:r>
              <a:rPr lang="en-US" dirty="0"/>
              <a:t>Starting Chef Client, version 12.3.0</a:t>
            </a:r>
          </a:p>
          <a:p>
            <a:r>
              <a:rPr lang="en-US" smtClean="0"/>
              <a:t>ec2-204-236-155-223.us-west-1.compute.amazonaws.com </a:t>
            </a:r>
            <a:r>
              <a:rPr lang="en-US" dirty="0"/>
              <a:t>Creating a new client identity for node1 using the validator key.</a:t>
            </a:r>
          </a:p>
          <a:p>
            <a:r>
              <a:rPr lang="en-US" smtClean="0"/>
              <a:t>ec2-204-236-155-223.us-west-1.compute.amazonaws.com </a:t>
            </a:r>
            <a:r>
              <a:rPr lang="en-US" dirty="0"/>
              <a:t>resolving cookbooks for run list: []</a:t>
            </a:r>
          </a:p>
          <a:p>
            <a:r>
              <a:rPr lang="en-US" smtClean="0"/>
              <a:t>ec2-204-236-155-223.us-west-1.compute.amazonaws.com </a:t>
            </a:r>
            <a:r>
              <a:rPr lang="en-US" dirty="0"/>
              <a:t>Synchronizing Cookbooks:</a:t>
            </a:r>
          </a:p>
          <a:p>
            <a:r>
              <a:rPr lang="en-US" smtClean="0"/>
              <a:t>ec2-204-236-155-223.us-west-1.compute.amazonaws.com </a:t>
            </a:r>
            <a:r>
              <a:rPr lang="en-US" dirty="0"/>
              <a:t>Compiling Cookbooks...</a:t>
            </a:r>
          </a:p>
          <a:p>
            <a:r>
              <a:rPr lang="en-US" smtClean="0"/>
              <a:t>ec2-204-236-155-223.us-west-1.compute.amazonaws.com </a:t>
            </a:r>
            <a:r>
              <a:rPr lang="en-US" dirty="0"/>
              <a:t>[2015-05-15T21:59:18+00:00] WARN: Node node1 has an empty run list</a:t>
            </a:r>
            <a:r>
              <a:rPr lang="en-US" dirty="0" smtClean="0"/>
              <a:t>.</a:t>
            </a:r>
          </a:p>
          <a:p>
            <a:r>
              <a:rPr lang="en-US" smtClean="0"/>
              <a:t>ec2-204-236-155-223.us-west-1.compute.amazonaws.com </a:t>
            </a:r>
            <a:r>
              <a:rPr lang="en-US" dirty="0" smtClean="0"/>
              <a:t>Converging 0 resources</a:t>
            </a:r>
          </a:p>
          <a:p>
            <a:r>
              <a:rPr lang="en-US" smtClean="0"/>
              <a:t>ec2-204-236-155-223.us-west-1.compute.amazonaws.com</a:t>
            </a:r>
            <a:endParaRPr lang="en-US" dirty="0" smtClean="0"/>
          </a:p>
          <a:p>
            <a:r>
              <a:rPr lang="en-US" smtClean="0"/>
              <a:t>ec2-204-236-155-223.us-west-1.compute.amazonaws.com </a:t>
            </a:r>
            <a:r>
              <a:rPr lang="en-US" dirty="0" smtClean="0"/>
              <a:t>Running handlers:</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bootstrap FQDN -x USER -P PWD --sudo -N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5984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0708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node1</a:t>
            </a:r>
          </a:p>
          <a:p>
            <a:r>
              <a:rPr lang="en-US" dirty="0"/>
              <a:t>Environment: _default</a:t>
            </a:r>
          </a:p>
          <a:p>
            <a:r>
              <a:rPr lang="en-US" dirty="0"/>
              <a:t>FQDN</a:t>
            </a:r>
            <a:r>
              <a:rPr lang="en-US"/>
              <a:t>:        </a:t>
            </a:r>
            <a:r>
              <a:rPr lang="en-US" smtClean="0"/>
              <a:t>ip-10-198-51-26.us-west-1.compute.internal</a:t>
            </a:r>
            <a:endParaRPr lang="en-US" dirty="0"/>
          </a:p>
          <a:p>
            <a:r>
              <a:rPr lang="en-US" dirty="0"/>
              <a:t>IP:          204.236.155.223</a:t>
            </a:r>
          </a:p>
          <a:p>
            <a:r>
              <a:rPr lang="en-US" dirty="0"/>
              <a:t>Run List:</a:t>
            </a:r>
          </a:p>
          <a:p>
            <a:r>
              <a:rPr lang="en-US" dirty="0"/>
              <a:t>Roles:</a:t>
            </a:r>
          </a:p>
          <a:p>
            <a:r>
              <a:rPr lang="en-US" dirty="0"/>
              <a:t>Recipes:</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5541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644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4079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a:t>
            </a:r>
            <a:r>
              <a:rPr lang="en-US" dirty="0" smtClean="0"/>
              <a:t>you help </a:t>
            </a:r>
            <a:r>
              <a:rPr lang="en-US" dirty="0" smtClean="0"/>
              <a:t>you </a:t>
            </a:r>
            <a:r>
              <a:rPr lang="en-US" dirty="0" smtClean="0"/>
              <a:t>answer</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1564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01" y="5378911"/>
            <a:ext cx="1377400"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201" y="5531311"/>
            <a:ext cx="1377400"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299907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a:t>
            </a:r>
            <a:r>
              <a:rPr lang="en-US" sz="3400" b="1" dirty="0" smtClean="0"/>
              <a:t>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58173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a:t>
            </a:r>
            <a:r>
              <a:rPr lang="en-US" sz="3400" b="1" dirty="0" smtClean="0"/>
              <a:t>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62429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up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9248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15697</TotalTime>
  <Words>4992</Words>
  <Application>Microsoft Office PowerPoint</Application>
  <PresentationFormat>Custom</PresentationFormat>
  <Paragraphs>717</Paragraphs>
  <Slides>57</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 New</vt:lpstr>
      <vt:lpstr>Gill Sans MT</vt:lpstr>
      <vt:lpstr>Inconsolata</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vt:lpstr>
      <vt:lpstr>Lab: cd and Run knife cookbook list </vt:lpstr>
      <vt:lpstr>Lab: Install the Cookbook Dependencies</vt:lpstr>
      <vt:lpstr>Lab: Upload the Cookbook to the Chef Server</vt:lpstr>
      <vt:lpstr>Lab: Is the workstation Cookbook Uploaded?</vt:lpstr>
      <vt:lpstr>Hosted Chef</vt:lpstr>
      <vt:lpstr>The Node</vt:lpstr>
      <vt:lpstr>PowerPoint Presentation</vt:lpstr>
      <vt:lpstr>PowerPoint Presentation</vt:lpstr>
      <vt:lpstr>PowerPoint Presentation</vt:lpstr>
      <vt:lpstr>  concept?</vt:lpstr>
      <vt:lpstr>PowerPoint Presentation</vt:lpstr>
      <vt:lpstr>PowerPoint Presentation</vt:lpstr>
      <vt:lpstr>PowerPoint Presentation</vt:lpstr>
      <vt:lpstr>PowerPoint Presentation</vt:lpstr>
      <vt:lpstr>Hosted Chef</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1989</cp:revision>
  <cp:lastPrinted>2015-02-07T23:49:10Z</cp:lastPrinted>
  <dcterms:created xsi:type="dcterms:W3CDTF">2012-09-13T17:36:07Z</dcterms:created>
  <dcterms:modified xsi:type="dcterms:W3CDTF">2015-09-08T23:18:43Z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